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8"/>
  </p:handoutMasterIdLst>
  <p:sldIdLst>
    <p:sldId id="256" r:id="rId2"/>
    <p:sldId id="257" r:id="rId3"/>
    <p:sldId id="260" r:id="rId4"/>
    <p:sldId id="259" r:id="rId5"/>
    <p:sldId id="258" r:id="rId6"/>
    <p:sldId id="270" r:id="rId7"/>
    <p:sldId id="263" r:id="rId8"/>
    <p:sldId id="262" r:id="rId9"/>
    <p:sldId id="272" r:id="rId10"/>
    <p:sldId id="266" r:id="rId11"/>
    <p:sldId id="261" r:id="rId12"/>
    <p:sldId id="271" r:id="rId13"/>
    <p:sldId id="267" r:id="rId14"/>
    <p:sldId id="264" r:id="rId15"/>
    <p:sldId id="269" r:id="rId16"/>
    <p:sldId id="265" r:id="rId17"/>
  </p:sldIdLst>
  <p:sldSz cx="12192000" cy="6858000"/>
  <p:notesSz cx="6669088" cy="987266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8710D3-6C9D-4095-B65F-1B926317F6A7}" type="datetimeFigureOut">
              <a:rPr lang="de-DE" smtClean="0"/>
              <a:t>19.06.2020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377317"/>
            <a:ext cx="2889938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777607" y="9377317"/>
            <a:ext cx="2889938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BB504E-8EDC-41A7-A0DE-3D040E93B3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384929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4A6FB-942E-4B04-B5D4-6378460FBDEB}" type="datetimeFigureOut">
              <a:rPr lang="de-DE" smtClean="0"/>
              <a:t>19.06.2020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E9045-A97B-42A3-936F-E0126E99BD6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3122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4A6FB-942E-4B04-B5D4-6378460FBDEB}" type="datetimeFigureOut">
              <a:rPr lang="de-DE" smtClean="0"/>
              <a:t>19.06.2020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E9045-A97B-42A3-936F-E0126E99BD6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6240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4A6FB-942E-4B04-B5D4-6378460FBDEB}" type="datetimeFigureOut">
              <a:rPr lang="de-DE" smtClean="0"/>
              <a:t>19.06.2020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E9045-A97B-42A3-936F-E0126E99BD6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5713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4A6FB-942E-4B04-B5D4-6378460FBDEB}" type="datetimeFigureOut">
              <a:rPr lang="de-DE" smtClean="0"/>
              <a:t>19.06.2020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E9045-A97B-42A3-936F-E0126E99BD6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4286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4A6FB-942E-4B04-B5D4-6378460FBDEB}" type="datetimeFigureOut">
              <a:rPr lang="de-DE" smtClean="0"/>
              <a:t>19.06.2020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E9045-A97B-42A3-936F-E0126E99BD6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3462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4A6FB-942E-4B04-B5D4-6378460FBDEB}" type="datetimeFigureOut">
              <a:rPr lang="de-DE" smtClean="0"/>
              <a:t>19.06.2020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E9045-A97B-42A3-936F-E0126E99BD6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2797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4A6FB-942E-4B04-B5D4-6378460FBDEB}" type="datetimeFigureOut">
              <a:rPr lang="de-DE" smtClean="0"/>
              <a:t>19.06.2020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E9045-A97B-42A3-936F-E0126E99BD6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6433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4A6FB-942E-4B04-B5D4-6378460FBDEB}" type="datetimeFigureOut">
              <a:rPr lang="de-DE" smtClean="0"/>
              <a:t>19.06.2020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E9045-A97B-42A3-936F-E0126E99BD6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08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4A6FB-942E-4B04-B5D4-6378460FBDEB}" type="datetimeFigureOut">
              <a:rPr lang="de-DE" smtClean="0"/>
              <a:t>19.06.2020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E9045-A97B-42A3-936F-E0126E99BD6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5366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4A6FB-942E-4B04-B5D4-6378460FBDEB}" type="datetimeFigureOut">
              <a:rPr lang="de-DE" smtClean="0"/>
              <a:t>19.06.2020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E9045-A97B-42A3-936F-E0126E99BD6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2335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4A6FB-942E-4B04-B5D4-6378460FBDEB}" type="datetimeFigureOut">
              <a:rPr lang="de-DE" smtClean="0"/>
              <a:t>19.06.2020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E9045-A97B-42A3-936F-E0126E99BD6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9785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74A6FB-942E-4B04-B5D4-6378460FBDEB}" type="datetimeFigureOut">
              <a:rPr lang="de-DE" smtClean="0"/>
              <a:t>19.06.2020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0E9045-A97B-42A3-936F-E0126E99BD6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4914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11.jp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80258" y="1162843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de-DE" b="1" dirty="0" smtClean="0">
                <a:latin typeface="Century Gothic" panose="020B0502020202020204" pitchFamily="34" charset="0"/>
              </a:rPr>
              <a:t/>
            </a:r>
            <a:br>
              <a:rPr lang="de-DE" b="1" dirty="0" smtClean="0">
                <a:latin typeface="Century Gothic" panose="020B0502020202020204" pitchFamily="34" charset="0"/>
              </a:rPr>
            </a:br>
            <a:r>
              <a:rPr lang="de-DE" b="1" dirty="0" smtClean="0">
                <a:latin typeface="Century Gothic" panose="020B0502020202020204" pitchFamily="34" charset="0"/>
              </a:rPr>
              <a:t/>
            </a:r>
            <a:br>
              <a:rPr lang="de-DE" b="1" dirty="0" smtClean="0">
                <a:latin typeface="Century Gothic" panose="020B0502020202020204" pitchFamily="34" charset="0"/>
              </a:rPr>
            </a:br>
            <a:r>
              <a:rPr lang="de-DE" b="1" dirty="0" smtClean="0">
                <a:latin typeface="Century Gothic" panose="020B0502020202020204" pitchFamily="34" charset="0"/>
              </a:rPr>
              <a:t>Befragung </a:t>
            </a:r>
            <a:r>
              <a:rPr lang="de-DE" b="1" dirty="0">
                <a:latin typeface="Century Gothic" panose="020B0502020202020204" pitchFamily="34" charset="0"/>
              </a:rPr>
              <a:t>von Fachkräften in der Versorgung von Kindern und Jugendlichen unter Zuhilfenahme von Telefon und Online Tools in der Zeit des „Lock down“ aufgrund </a:t>
            </a:r>
            <a:r>
              <a:rPr lang="de-DE" b="1" dirty="0" smtClean="0">
                <a:latin typeface="Century Gothic" panose="020B0502020202020204" pitchFamily="34" charset="0"/>
              </a:rPr>
              <a:t>COVID-19</a:t>
            </a:r>
            <a:r>
              <a:rPr lang="de-DE" dirty="0"/>
              <a:t/>
            </a:r>
            <a:br>
              <a:rPr lang="de-DE" dirty="0"/>
            </a:br>
            <a:endParaRPr lang="de-DE" dirty="0"/>
          </a:p>
        </p:txBody>
      </p:sp>
      <p:sp>
        <p:nvSpPr>
          <p:cNvPr id="11" name="Rechteck 10"/>
          <p:cNvSpPr/>
          <p:nvPr/>
        </p:nvSpPr>
        <p:spPr>
          <a:xfrm>
            <a:off x="656484" y="4311793"/>
            <a:ext cx="3261188" cy="8457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300"/>
              </a:spcAft>
            </a:pP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Karl Landsteiner Gesellschaft</a:t>
            </a:r>
            <a:endParaRPr lang="de-DE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300"/>
              </a:spcAft>
            </a:pPr>
            <a:r>
              <a:rPr lang="de-DE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Institut für Psychosoziale Medizin,</a:t>
            </a:r>
            <a:endParaRPr lang="de-DE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/>
            <a:r>
              <a:rPr lang="de-DE" sz="1400" dirty="0">
                <a:latin typeface="Calibri" panose="020F0502020204030204" pitchFamily="34" charset="0"/>
                <a:ea typeface="Calibri" panose="020F0502020204030204" pitchFamily="34" charset="0"/>
              </a:rPr>
              <a:t>Psychotherapie und Kindheitsforschung</a:t>
            </a:r>
            <a:endParaRPr lang="de-DE" sz="1400" dirty="0"/>
          </a:p>
        </p:txBody>
      </p:sp>
      <p:pic>
        <p:nvPicPr>
          <p:cNvPr id="18" name="Grafik 17"/>
          <p:cNvPicPr/>
          <p:nvPr/>
        </p:nvPicPr>
        <p:blipFill>
          <a:blip r:embed="rId2"/>
          <a:stretch>
            <a:fillRect/>
          </a:stretch>
        </p:blipFill>
        <p:spPr>
          <a:xfrm>
            <a:off x="1745673" y="5321628"/>
            <a:ext cx="787631" cy="748088"/>
          </a:xfrm>
          <a:prstGeom prst="rect">
            <a:avLst/>
          </a:prstGeom>
        </p:spPr>
      </p:pic>
      <p:sp>
        <p:nvSpPr>
          <p:cNvPr id="12" name="Rechteck 11"/>
          <p:cNvSpPr/>
          <p:nvPr/>
        </p:nvSpPr>
        <p:spPr>
          <a:xfrm>
            <a:off x="4573553" y="4295320"/>
            <a:ext cx="249170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  <a:ea typeface="Verdana" panose="020B0604030504040204" pitchFamily="34" charset="0"/>
              </a:rPr>
              <a:t>Kindernetzwerk Industrieviertel</a:t>
            </a:r>
            <a:endParaRPr lang="de-DE" sz="1400" dirty="0"/>
          </a:p>
        </p:txBody>
      </p:sp>
      <p:sp>
        <p:nvSpPr>
          <p:cNvPr id="13" name="Rechteck 12"/>
          <p:cNvSpPr/>
          <p:nvPr/>
        </p:nvSpPr>
        <p:spPr>
          <a:xfrm>
            <a:off x="6499997" y="4256727"/>
            <a:ext cx="6096000" cy="8608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300"/>
              </a:spcAft>
            </a:pP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Abt. f. Kinder- und Jugendpsychiatrie und</a:t>
            </a:r>
            <a:endParaRPr lang="de-DE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300"/>
              </a:spcAft>
            </a:pP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Psychotherapie,</a:t>
            </a:r>
            <a:r>
              <a:rPr lang="de-DE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de-DE" sz="14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300"/>
              </a:spcAft>
            </a:pPr>
            <a:r>
              <a:rPr lang="de-DE" sz="1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Standort Hinterbrühl, </a:t>
            </a:r>
            <a:r>
              <a:rPr lang="de-DE" sz="1400" dirty="0" smtClean="0">
                <a:latin typeface="Calibri" panose="020F0502020204030204" pitchFamily="34" charset="0"/>
                <a:ea typeface="Calibri" panose="020F0502020204030204" pitchFamily="34" charset="0"/>
              </a:rPr>
              <a:t>LK </a:t>
            </a:r>
            <a:r>
              <a:rPr lang="de-DE" sz="1400" dirty="0">
                <a:latin typeface="Calibri" panose="020F0502020204030204" pitchFamily="34" charset="0"/>
                <a:ea typeface="Calibri" panose="020F0502020204030204" pitchFamily="34" charset="0"/>
              </a:rPr>
              <a:t>Baden-Mödling</a:t>
            </a:r>
            <a:endParaRPr lang="de-DE" sz="1400" dirty="0"/>
          </a:p>
        </p:txBody>
      </p:sp>
      <p:pic>
        <p:nvPicPr>
          <p:cNvPr id="21" name="image3.jpg" descr="Header image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4844999" y="4866707"/>
            <a:ext cx="1948815" cy="290830"/>
          </a:xfrm>
          <a:prstGeom prst="rect">
            <a:avLst/>
          </a:prstGeom>
          <a:ln/>
        </p:spPr>
      </p:pic>
      <p:pic>
        <p:nvPicPr>
          <p:cNvPr id="22" name="image1.png" descr="Gesamtlogo_KJPP neu_transparent (2).gif"/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8556993" y="5321628"/>
            <a:ext cx="1982008" cy="726844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175597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520042" y="475732"/>
            <a:ext cx="10515600" cy="941330"/>
          </a:xfrm>
        </p:spPr>
        <p:txBody>
          <a:bodyPr>
            <a:normAutofit fontScale="90000"/>
          </a:bodyPr>
          <a:lstStyle/>
          <a:p>
            <a:pPr algn="ctr"/>
            <a:r>
              <a:rPr lang="de-DE" sz="1300" b="1" dirty="0" smtClean="0">
                <a:latin typeface="Century Gothic" panose="020B0502020202020204" pitchFamily="34" charset="0"/>
              </a:rPr>
              <a:t/>
            </a:r>
            <a:br>
              <a:rPr lang="de-DE" sz="1300" b="1" dirty="0" smtClean="0">
                <a:latin typeface="Century Gothic" panose="020B0502020202020204" pitchFamily="34" charset="0"/>
              </a:rPr>
            </a:br>
            <a:r>
              <a:rPr lang="de-DE" sz="1300" b="1" dirty="0" smtClean="0">
                <a:latin typeface="Century Gothic" panose="020B0502020202020204" pitchFamily="34" charset="0"/>
              </a:rPr>
              <a:t>Befragung </a:t>
            </a:r>
            <a:r>
              <a:rPr lang="de-DE" sz="1300" b="1" dirty="0">
                <a:latin typeface="Century Gothic" panose="020B0502020202020204" pitchFamily="34" charset="0"/>
              </a:rPr>
              <a:t>von Fachkräften in der Versorgung von Kindern und Jugendlichen unter Zuhilfenahme von Telefon und Online Tools </a:t>
            </a:r>
            <a:r>
              <a:rPr lang="de-DE" sz="1300" b="1" dirty="0" smtClean="0">
                <a:latin typeface="Century Gothic" panose="020B0502020202020204" pitchFamily="34" charset="0"/>
              </a:rPr>
              <a:t/>
            </a:r>
            <a:br>
              <a:rPr lang="de-DE" sz="1300" b="1" dirty="0" smtClean="0">
                <a:latin typeface="Century Gothic" panose="020B0502020202020204" pitchFamily="34" charset="0"/>
              </a:rPr>
            </a:br>
            <a:r>
              <a:rPr lang="de-DE" sz="1300" b="1" dirty="0" smtClean="0">
                <a:latin typeface="Century Gothic" panose="020B0502020202020204" pitchFamily="34" charset="0"/>
              </a:rPr>
              <a:t>in </a:t>
            </a:r>
            <a:r>
              <a:rPr lang="de-DE" sz="1300" b="1" dirty="0">
                <a:latin typeface="Century Gothic" panose="020B0502020202020204" pitchFamily="34" charset="0"/>
              </a:rPr>
              <a:t>der Zeit des „Lock down“ aufgrund </a:t>
            </a:r>
            <a:r>
              <a:rPr lang="de-DE" sz="1300" b="1" dirty="0" smtClean="0">
                <a:latin typeface="Century Gothic" panose="020B0502020202020204" pitchFamily="34" charset="0"/>
              </a:rPr>
              <a:t>COVID-19</a:t>
            </a:r>
            <a:r>
              <a:rPr lang="de-DE" dirty="0"/>
              <a:t/>
            </a:r>
            <a:br>
              <a:rPr lang="de-DE" dirty="0"/>
            </a:br>
            <a:endParaRPr lang="de-DE" dirty="0"/>
          </a:p>
        </p:txBody>
      </p:sp>
      <p:pic>
        <p:nvPicPr>
          <p:cNvPr id="18" name="Grafik 17"/>
          <p:cNvPicPr/>
          <p:nvPr/>
        </p:nvPicPr>
        <p:blipFill>
          <a:blip r:embed="rId2"/>
          <a:stretch>
            <a:fillRect/>
          </a:stretch>
        </p:blipFill>
        <p:spPr>
          <a:xfrm>
            <a:off x="3435992" y="1106750"/>
            <a:ext cx="390699" cy="358872"/>
          </a:xfrm>
          <a:prstGeom prst="rect">
            <a:avLst/>
          </a:prstGeom>
        </p:spPr>
      </p:pic>
      <p:pic>
        <p:nvPicPr>
          <p:cNvPr id="21" name="image3.jpg" descr="Header image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4793826" y="1106750"/>
            <a:ext cx="1948815" cy="290830"/>
          </a:xfrm>
          <a:prstGeom prst="rect">
            <a:avLst/>
          </a:prstGeom>
          <a:ln/>
        </p:spPr>
      </p:pic>
      <p:pic>
        <p:nvPicPr>
          <p:cNvPr id="22" name="image1.png" descr="Gesamtlogo_KJPP neu_transparent (2).gif"/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7464830" y="946397"/>
            <a:ext cx="1484320" cy="508837"/>
          </a:xfrm>
          <a:prstGeom prst="rect">
            <a:avLst/>
          </a:prstGeom>
          <a:ln/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586" y="2028598"/>
            <a:ext cx="5939905" cy="4213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899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520042" y="475732"/>
            <a:ext cx="10515600" cy="941330"/>
          </a:xfrm>
        </p:spPr>
        <p:txBody>
          <a:bodyPr>
            <a:normAutofit fontScale="90000"/>
          </a:bodyPr>
          <a:lstStyle/>
          <a:p>
            <a:pPr algn="ctr"/>
            <a:r>
              <a:rPr lang="de-DE" sz="1300" b="1" dirty="0" smtClean="0">
                <a:latin typeface="Century Gothic" panose="020B0502020202020204" pitchFamily="34" charset="0"/>
              </a:rPr>
              <a:t/>
            </a:r>
            <a:br>
              <a:rPr lang="de-DE" sz="1300" b="1" dirty="0" smtClean="0">
                <a:latin typeface="Century Gothic" panose="020B0502020202020204" pitchFamily="34" charset="0"/>
              </a:rPr>
            </a:br>
            <a:r>
              <a:rPr lang="de-DE" sz="1300" b="1" dirty="0" smtClean="0">
                <a:latin typeface="Century Gothic" panose="020B0502020202020204" pitchFamily="34" charset="0"/>
              </a:rPr>
              <a:t>Befragung </a:t>
            </a:r>
            <a:r>
              <a:rPr lang="de-DE" sz="1300" b="1" dirty="0">
                <a:latin typeface="Century Gothic" panose="020B0502020202020204" pitchFamily="34" charset="0"/>
              </a:rPr>
              <a:t>von Fachkräften in der Versorgung von Kindern und Jugendlichen unter Zuhilfenahme von Telefon und Online Tools </a:t>
            </a:r>
            <a:r>
              <a:rPr lang="de-DE" sz="1300" b="1" dirty="0" smtClean="0">
                <a:latin typeface="Century Gothic" panose="020B0502020202020204" pitchFamily="34" charset="0"/>
              </a:rPr>
              <a:t/>
            </a:r>
            <a:br>
              <a:rPr lang="de-DE" sz="1300" b="1" dirty="0" smtClean="0">
                <a:latin typeface="Century Gothic" panose="020B0502020202020204" pitchFamily="34" charset="0"/>
              </a:rPr>
            </a:br>
            <a:r>
              <a:rPr lang="de-DE" sz="1300" b="1" dirty="0" smtClean="0">
                <a:latin typeface="Century Gothic" panose="020B0502020202020204" pitchFamily="34" charset="0"/>
              </a:rPr>
              <a:t>in </a:t>
            </a:r>
            <a:r>
              <a:rPr lang="de-DE" sz="1300" b="1" dirty="0">
                <a:latin typeface="Century Gothic" panose="020B0502020202020204" pitchFamily="34" charset="0"/>
              </a:rPr>
              <a:t>der Zeit des „Lock down“ aufgrund </a:t>
            </a:r>
            <a:r>
              <a:rPr lang="de-DE" sz="1300" b="1" dirty="0" smtClean="0">
                <a:latin typeface="Century Gothic" panose="020B0502020202020204" pitchFamily="34" charset="0"/>
              </a:rPr>
              <a:t>COVID-19</a:t>
            </a:r>
            <a:r>
              <a:rPr lang="de-DE" dirty="0"/>
              <a:t/>
            </a:r>
            <a:br>
              <a:rPr lang="de-DE" dirty="0"/>
            </a:br>
            <a:endParaRPr lang="de-DE" dirty="0"/>
          </a:p>
        </p:txBody>
      </p:sp>
      <p:pic>
        <p:nvPicPr>
          <p:cNvPr id="18" name="Grafik 17"/>
          <p:cNvPicPr/>
          <p:nvPr/>
        </p:nvPicPr>
        <p:blipFill>
          <a:blip r:embed="rId2"/>
          <a:stretch>
            <a:fillRect/>
          </a:stretch>
        </p:blipFill>
        <p:spPr>
          <a:xfrm>
            <a:off x="3435992" y="1106750"/>
            <a:ext cx="390699" cy="358872"/>
          </a:xfrm>
          <a:prstGeom prst="rect">
            <a:avLst/>
          </a:prstGeom>
        </p:spPr>
      </p:pic>
      <p:pic>
        <p:nvPicPr>
          <p:cNvPr id="21" name="image3.jpg" descr="Header image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4793826" y="1106750"/>
            <a:ext cx="1948815" cy="290830"/>
          </a:xfrm>
          <a:prstGeom prst="rect">
            <a:avLst/>
          </a:prstGeom>
          <a:ln/>
        </p:spPr>
      </p:pic>
      <p:pic>
        <p:nvPicPr>
          <p:cNvPr id="22" name="image1.png" descr="Gesamtlogo_KJPP neu_transparent (2).gif"/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7464830" y="946397"/>
            <a:ext cx="1484320" cy="508837"/>
          </a:xfrm>
          <a:prstGeom prst="rect">
            <a:avLst/>
          </a:prstGeom>
          <a:ln/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5534" y="1925899"/>
            <a:ext cx="5532582" cy="421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421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520042" y="475732"/>
            <a:ext cx="10515600" cy="941330"/>
          </a:xfrm>
        </p:spPr>
        <p:txBody>
          <a:bodyPr>
            <a:normAutofit fontScale="90000"/>
          </a:bodyPr>
          <a:lstStyle/>
          <a:p>
            <a:pPr algn="ctr"/>
            <a:r>
              <a:rPr lang="de-DE" sz="1300" b="1" dirty="0" smtClean="0">
                <a:latin typeface="Century Gothic" panose="020B0502020202020204" pitchFamily="34" charset="0"/>
              </a:rPr>
              <a:t/>
            </a:r>
            <a:br>
              <a:rPr lang="de-DE" sz="1300" b="1" dirty="0" smtClean="0">
                <a:latin typeface="Century Gothic" panose="020B0502020202020204" pitchFamily="34" charset="0"/>
              </a:rPr>
            </a:br>
            <a:r>
              <a:rPr lang="de-DE" sz="1300" b="1" dirty="0" smtClean="0">
                <a:latin typeface="Century Gothic" panose="020B0502020202020204" pitchFamily="34" charset="0"/>
              </a:rPr>
              <a:t>Befragung </a:t>
            </a:r>
            <a:r>
              <a:rPr lang="de-DE" sz="1300" b="1" dirty="0">
                <a:latin typeface="Century Gothic" panose="020B0502020202020204" pitchFamily="34" charset="0"/>
              </a:rPr>
              <a:t>von Fachkräften in der Versorgung von Kindern und Jugendlichen unter Zuhilfenahme von Telefon und Online Tools </a:t>
            </a:r>
            <a:r>
              <a:rPr lang="de-DE" sz="1300" b="1" dirty="0" smtClean="0">
                <a:latin typeface="Century Gothic" panose="020B0502020202020204" pitchFamily="34" charset="0"/>
              </a:rPr>
              <a:t/>
            </a:r>
            <a:br>
              <a:rPr lang="de-DE" sz="1300" b="1" dirty="0" smtClean="0">
                <a:latin typeface="Century Gothic" panose="020B0502020202020204" pitchFamily="34" charset="0"/>
              </a:rPr>
            </a:br>
            <a:r>
              <a:rPr lang="de-DE" sz="1300" b="1" dirty="0" smtClean="0">
                <a:latin typeface="Century Gothic" panose="020B0502020202020204" pitchFamily="34" charset="0"/>
              </a:rPr>
              <a:t>in </a:t>
            </a:r>
            <a:r>
              <a:rPr lang="de-DE" sz="1300" b="1" dirty="0">
                <a:latin typeface="Century Gothic" panose="020B0502020202020204" pitchFamily="34" charset="0"/>
              </a:rPr>
              <a:t>der Zeit des „Lock down“ aufgrund </a:t>
            </a:r>
            <a:r>
              <a:rPr lang="de-DE" sz="1300" b="1" dirty="0" smtClean="0">
                <a:latin typeface="Century Gothic" panose="020B0502020202020204" pitchFamily="34" charset="0"/>
              </a:rPr>
              <a:t>COVID-19</a:t>
            </a:r>
            <a:r>
              <a:rPr lang="de-DE" dirty="0"/>
              <a:t/>
            </a:r>
            <a:br>
              <a:rPr lang="de-DE" dirty="0"/>
            </a:br>
            <a:endParaRPr lang="de-DE" dirty="0"/>
          </a:p>
        </p:txBody>
      </p:sp>
      <p:pic>
        <p:nvPicPr>
          <p:cNvPr id="18" name="Grafik 17"/>
          <p:cNvPicPr/>
          <p:nvPr/>
        </p:nvPicPr>
        <p:blipFill>
          <a:blip r:embed="rId2"/>
          <a:stretch>
            <a:fillRect/>
          </a:stretch>
        </p:blipFill>
        <p:spPr>
          <a:xfrm>
            <a:off x="3435992" y="1106750"/>
            <a:ext cx="390699" cy="358872"/>
          </a:xfrm>
          <a:prstGeom prst="rect">
            <a:avLst/>
          </a:prstGeom>
        </p:spPr>
      </p:pic>
      <p:pic>
        <p:nvPicPr>
          <p:cNvPr id="21" name="image3.jpg" descr="Header image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4793826" y="1106750"/>
            <a:ext cx="1948815" cy="290830"/>
          </a:xfrm>
          <a:prstGeom prst="rect">
            <a:avLst/>
          </a:prstGeom>
          <a:ln/>
        </p:spPr>
      </p:pic>
      <p:pic>
        <p:nvPicPr>
          <p:cNvPr id="22" name="image1.png" descr="Gesamtlogo_KJPP neu_transparent (2).gif"/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7464830" y="946397"/>
            <a:ext cx="1484320" cy="508837"/>
          </a:xfrm>
          <a:prstGeom prst="rect">
            <a:avLst/>
          </a:prstGeom>
          <a:ln/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698" y="1797135"/>
            <a:ext cx="6118167" cy="4282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961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520042" y="475732"/>
            <a:ext cx="10515600" cy="941330"/>
          </a:xfrm>
        </p:spPr>
        <p:txBody>
          <a:bodyPr>
            <a:normAutofit fontScale="90000"/>
          </a:bodyPr>
          <a:lstStyle/>
          <a:p>
            <a:pPr algn="ctr"/>
            <a:r>
              <a:rPr lang="de-DE" sz="1300" b="1" dirty="0" smtClean="0">
                <a:latin typeface="Century Gothic" panose="020B0502020202020204" pitchFamily="34" charset="0"/>
              </a:rPr>
              <a:t/>
            </a:r>
            <a:br>
              <a:rPr lang="de-DE" sz="1300" b="1" dirty="0" smtClean="0">
                <a:latin typeface="Century Gothic" panose="020B0502020202020204" pitchFamily="34" charset="0"/>
              </a:rPr>
            </a:br>
            <a:r>
              <a:rPr lang="de-DE" sz="1300" b="1" dirty="0" smtClean="0">
                <a:latin typeface="Century Gothic" panose="020B0502020202020204" pitchFamily="34" charset="0"/>
              </a:rPr>
              <a:t>Befragung </a:t>
            </a:r>
            <a:r>
              <a:rPr lang="de-DE" sz="1300" b="1" dirty="0">
                <a:latin typeface="Century Gothic" panose="020B0502020202020204" pitchFamily="34" charset="0"/>
              </a:rPr>
              <a:t>von Fachkräften in der Versorgung von Kindern und Jugendlichen unter Zuhilfenahme von Telefon und Online Tools </a:t>
            </a:r>
            <a:r>
              <a:rPr lang="de-DE" sz="1300" b="1" dirty="0" smtClean="0">
                <a:latin typeface="Century Gothic" panose="020B0502020202020204" pitchFamily="34" charset="0"/>
              </a:rPr>
              <a:t/>
            </a:r>
            <a:br>
              <a:rPr lang="de-DE" sz="1300" b="1" dirty="0" smtClean="0">
                <a:latin typeface="Century Gothic" panose="020B0502020202020204" pitchFamily="34" charset="0"/>
              </a:rPr>
            </a:br>
            <a:r>
              <a:rPr lang="de-DE" sz="1300" b="1" dirty="0" smtClean="0">
                <a:latin typeface="Century Gothic" panose="020B0502020202020204" pitchFamily="34" charset="0"/>
              </a:rPr>
              <a:t>in </a:t>
            </a:r>
            <a:r>
              <a:rPr lang="de-DE" sz="1300" b="1" dirty="0">
                <a:latin typeface="Century Gothic" panose="020B0502020202020204" pitchFamily="34" charset="0"/>
              </a:rPr>
              <a:t>der Zeit des „Lock down“ aufgrund </a:t>
            </a:r>
            <a:r>
              <a:rPr lang="de-DE" sz="1300" b="1" dirty="0" smtClean="0">
                <a:latin typeface="Century Gothic" panose="020B0502020202020204" pitchFamily="34" charset="0"/>
              </a:rPr>
              <a:t>COVID-19</a:t>
            </a:r>
            <a:r>
              <a:rPr lang="de-DE" dirty="0"/>
              <a:t/>
            </a:r>
            <a:br>
              <a:rPr lang="de-DE" dirty="0"/>
            </a:br>
            <a:endParaRPr lang="de-DE" dirty="0"/>
          </a:p>
        </p:txBody>
      </p:sp>
      <p:pic>
        <p:nvPicPr>
          <p:cNvPr id="18" name="Grafik 17"/>
          <p:cNvPicPr/>
          <p:nvPr/>
        </p:nvPicPr>
        <p:blipFill>
          <a:blip r:embed="rId2"/>
          <a:stretch>
            <a:fillRect/>
          </a:stretch>
        </p:blipFill>
        <p:spPr>
          <a:xfrm>
            <a:off x="3435992" y="1106750"/>
            <a:ext cx="390699" cy="358872"/>
          </a:xfrm>
          <a:prstGeom prst="rect">
            <a:avLst/>
          </a:prstGeom>
        </p:spPr>
      </p:pic>
      <p:pic>
        <p:nvPicPr>
          <p:cNvPr id="21" name="image3.jpg" descr="Header image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4793826" y="1106750"/>
            <a:ext cx="1948815" cy="290830"/>
          </a:xfrm>
          <a:prstGeom prst="rect">
            <a:avLst/>
          </a:prstGeom>
          <a:ln/>
        </p:spPr>
      </p:pic>
      <p:pic>
        <p:nvPicPr>
          <p:cNvPr id="22" name="image1.png" descr="Gesamtlogo_KJPP neu_transparent (2).gif"/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7464830" y="946397"/>
            <a:ext cx="1484320" cy="508837"/>
          </a:xfrm>
          <a:prstGeom prst="rect">
            <a:avLst/>
          </a:prstGeom>
          <a:ln/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691" y="1696806"/>
            <a:ext cx="3708797" cy="494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370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520042" y="475732"/>
            <a:ext cx="10515600" cy="941330"/>
          </a:xfrm>
        </p:spPr>
        <p:txBody>
          <a:bodyPr>
            <a:normAutofit fontScale="90000"/>
          </a:bodyPr>
          <a:lstStyle/>
          <a:p>
            <a:pPr algn="ctr"/>
            <a:r>
              <a:rPr lang="de-DE" sz="1300" b="1" dirty="0" smtClean="0">
                <a:latin typeface="Century Gothic" panose="020B0502020202020204" pitchFamily="34" charset="0"/>
              </a:rPr>
              <a:t/>
            </a:r>
            <a:br>
              <a:rPr lang="de-DE" sz="1300" b="1" dirty="0" smtClean="0">
                <a:latin typeface="Century Gothic" panose="020B0502020202020204" pitchFamily="34" charset="0"/>
              </a:rPr>
            </a:br>
            <a:r>
              <a:rPr lang="de-DE" sz="1300" b="1" dirty="0" smtClean="0">
                <a:latin typeface="Century Gothic" panose="020B0502020202020204" pitchFamily="34" charset="0"/>
              </a:rPr>
              <a:t>Befragung </a:t>
            </a:r>
            <a:r>
              <a:rPr lang="de-DE" sz="1300" b="1" dirty="0">
                <a:latin typeface="Century Gothic" panose="020B0502020202020204" pitchFamily="34" charset="0"/>
              </a:rPr>
              <a:t>von Fachkräften in der Versorgung von Kindern und Jugendlichen unter Zuhilfenahme von Telefon und Online Tools </a:t>
            </a:r>
            <a:r>
              <a:rPr lang="de-DE" sz="1300" b="1" dirty="0" smtClean="0">
                <a:latin typeface="Century Gothic" panose="020B0502020202020204" pitchFamily="34" charset="0"/>
              </a:rPr>
              <a:t/>
            </a:r>
            <a:br>
              <a:rPr lang="de-DE" sz="1300" b="1" dirty="0" smtClean="0">
                <a:latin typeface="Century Gothic" panose="020B0502020202020204" pitchFamily="34" charset="0"/>
              </a:rPr>
            </a:br>
            <a:r>
              <a:rPr lang="de-DE" sz="1300" b="1" dirty="0" smtClean="0">
                <a:latin typeface="Century Gothic" panose="020B0502020202020204" pitchFamily="34" charset="0"/>
              </a:rPr>
              <a:t>in </a:t>
            </a:r>
            <a:r>
              <a:rPr lang="de-DE" sz="1300" b="1" dirty="0">
                <a:latin typeface="Century Gothic" panose="020B0502020202020204" pitchFamily="34" charset="0"/>
              </a:rPr>
              <a:t>der Zeit des „Lock down“ aufgrund </a:t>
            </a:r>
            <a:r>
              <a:rPr lang="de-DE" sz="1300" b="1" dirty="0" smtClean="0">
                <a:latin typeface="Century Gothic" panose="020B0502020202020204" pitchFamily="34" charset="0"/>
              </a:rPr>
              <a:t>COVID-19</a:t>
            </a:r>
            <a:r>
              <a:rPr lang="de-DE" dirty="0"/>
              <a:t/>
            </a:r>
            <a:br>
              <a:rPr lang="de-DE" dirty="0"/>
            </a:br>
            <a:endParaRPr lang="de-DE" dirty="0"/>
          </a:p>
        </p:txBody>
      </p:sp>
      <p:pic>
        <p:nvPicPr>
          <p:cNvPr id="18" name="Grafik 17"/>
          <p:cNvPicPr/>
          <p:nvPr/>
        </p:nvPicPr>
        <p:blipFill>
          <a:blip r:embed="rId2"/>
          <a:stretch>
            <a:fillRect/>
          </a:stretch>
        </p:blipFill>
        <p:spPr>
          <a:xfrm>
            <a:off x="3435992" y="1106750"/>
            <a:ext cx="390699" cy="358872"/>
          </a:xfrm>
          <a:prstGeom prst="rect">
            <a:avLst/>
          </a:prstGeom>
        </p:spPr>
      </p:pic>
      <p:pic>
        <p:nvPicPr>
          <p:cNvPr id="21" name="image3.jpg" descr="Header image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4793826" y="1106750"/>
            <a:ext cx="1948815" cy="290830"/>
          </a:xfrm>
          <a:prstGeom prst="rect">
            <a:avLst/>
          </a:prstGeom>
          <a:ln/>
        </p:spPr>
      </p:pic>
      <p:pic>
        <p:nvPicPr>
          <p:cNvPr id="22" name="image1.png" descr="Gesamtlogo_KJPP neu_transparent (2).gif"/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7464830" y="946397"/>
            <a:ext cx="1484320" cy="508837"/>
          </a:xfrm>
          <a:prstGeom prst="rect">
            <a:avLst/>
          </a:prstGeom>
          <a:ln/>
        </p:spPr>
      </p:pic>
      <p:sp>
        <p:nvSpPr>
          <p:cNvPr id="3" name="Textfeld 2"/>
          <p:cNvSpPr txBox="1"/>
          <p:nvPr/>
        </p:nvSpPr>
        <p:spPr>
          <a:xfrm>
            <a:off x="746587" y="2048080"/>
            <a:ext cx="9527944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  <a:p>
            <a:pPr algn="ctr">
              <a:lnSpc>
                <a:spcPct val="150000"/>
              </a:lnSpc>
            </a:pPr>
            <a:r>
              <a:rPr lang="de-DE" dirty="0" smtClean="0">
                <a:solidFill>
                  <a:srgbClr val="00B050"/>
                </a:solidFill>
              </a:rPr>
              <a:t>Martina Haiderer</a:t>
            </a:r>
            <a:endParaRPr lang="de-DE" dirty="0">
              <a:solidFill>
                <a:srgbClr val="00B05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de-DE" dirty="0" smtClean="0">
                <a:solidFill>
                  <a:srgbClr val="FF7C80"/>
                </a:solidFill>
              </a:rPr>
              <a:t>Michaela Haslinger</a:t>
            </a:r>
          </a:p>
          <a:p>
            <a:pPr algn="ctr">
              <a:lnSpc>
                <a:spcPct val="150000"/>
              </a:lnSpc>
            </a:pPr>
            <a:r>
              <a:rPr lang="de-DE" dirty="0" smtClean="0">
                <a:solidFill>
                  <a:srgbClr val="FFC000"/>
                </a:solidFill>
              </a:rPr>
              <a:t>Jessica Peper-Bösenkopf</a:t>
            </a:r>
          </a:p>
          <a:p>
            <a:pPr algn="ctr">
              <a:lnSpc>
                <a:spcPct val="150000"/>
              </a:lnSpc>
            </a:pPr>
            <a:r>
              <a:rPr lang="de-DE" dirty="0" smtClean="0">
                <a:solidFill>
                  <a:schemeClr val="accent1"/>
                </a:solidFill>
              </a:rPr>
              <a:t>Verena Singer</a:t>
            </a:r>
          </a:p>
          <a:p>
            <a:pPr algn="ctr">
              <a:lnSpc>
                <a:spcPct val="150000"/>
              </a:lnSpc>
            </a:pPr>
            <a:r>
              <a:rPr lang="de-DE" dirty="0" smtClean="0">
                <a:solidFill>
                  <a:srgbClr val="7030A0"/>
                </a:solidFill>
              </a:rPr>
              <a:t>Karin Zajec</a:t>
            </a:r>
          </a:p>
          <a:p>
            <a:pPr algn="ctr"/>
            <a:endParaRPr lang="de-DE" dirty="0"/>
          </a:p>
          <a:p>
            <a:pPr algn="ctr">
              <a:lnSpc>
                <a:spcPct val="150000"/>
              </a:lnSpc>
            </a:pPr>
            <a:r>
              <a:rPr lang="de-DE" dirty="0" smtClean="0"/>
              <a:t>+ Rainer Fliedl</a:t>
            </a:r>
          </a:p>
          <a:p>
            <a:pPr algn="ctr">
              <a:lnSpc>
                <a:spcPct val="150000"/>
              </a:lnSpc>
            </a:pPr>
            <a:r>
              <a:rPr lang="de-DE" dirty="0" smtClean="0">
                <a:solidFill>
                  <a:srgbClr val="92D050"/>
                </a:solidFill>
              </a:rPr>
              <a:t>+ Dina Weindl</a:t>
            </a:r>
            <a:endParaRPr lang="de-DE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2435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520042" y="475732"/>
            <a:ext cx="10515600" cy="941330"/>
          </a:xfrm>
        </p:spPr>
        <p:txBody>
          <a:bodyPr>
            <a:normAutofit fontScale="90000"/>
          </a:bodyPr>
          <a:lstStyle/>
          <a:p>
            <a:pPr algn="ctr"/>
            <a:r>
              <a:rPr lang="de-DE" sz="1300" b="1" dirty="0" smtClean="0">
                <a:latin typeface="Century Gothic" panose="020B0502020202020204" pitchFamily="34" charset="0"/>
              </a:rPr>
              <a:t/>
            </a:r>
            <a:br>
              <a:rPr lang="de-DE" sz="1300" b="1" dirty="0" smtClean="0">
                <a:latin typeface="Century Gothic" panose="020B0502020202020204" pitchFamily="34" charset="0"/>
              </a:rPr>
            </a:br>
            <a:r>
              <a:rPr lang="de-DE" sz="1300" b="1" dirty="0" smtClean="0">
                <a:latin typeface="Century Gothic" panose="020B0502020202020204" pitchFamily="34" charset="0"/>
              </a:rPr>
              <a:t>Befragung </a:t>
            </a:r>
            <a:r>
              <a:rPr lang="de-DE" sz="1300" b="1" dirty="0">
                <a:latin typeface="Century Gothic" panose="020B0502020202020204" pitchFamily="34" charset="0"/>
              </a:rPr>
              <a:t>von Fachkräften in der Versorgung von Kindern und Jugendlichen unter Zuhilfenahme von Telefon und Online Tools </a:t>
            </a:r>
            <a:r>
              <a:rPr lang="de-DE" sz="1300" b="1" dirty="0" smtClean="0">
                <a:latin typeface="Century Gothic" panose="020B0502020202020204" pitchFamily="34" charset="0"/>
              </a:rPr>
              <a:t/>
            </a:r>
            <a:br>
              <a:rPr lang="de-DE" sz="1300" b="1" dirty="0" smtClean="0">
                <a:latin typeface="Century Gothic" panose="020B0502020202020204" pitchFamily="34" charset="0"/>
              </a:rPr>
            </a:br>
            <a:r>
              <a:rPr lang="de-DE" sz="1300" b="1" dirty="0" smtClean="0">
                <a:latin typeface="Century Gothic" panose="020B0502020202020204" pitchFamily="34" charset="0"/>
              </a:rPr>
              <a:t>in </a:t>
            </a:r>
            <a:r>
              <a:rPr lang="de-DE" sz="1300" b="1" dirty="0">
                <a:latin typeface="Century Gothic" panose="020B0502020202020204" pitchFamily="34" charset="0"/>
              </a:rPr>
              <a:t>der Zeit des „Lock down“ aufgrund </a:t>
            </a:r>
            <a:r>
              <a:rPr lang="de-DE" sz="1300" b="1" dirty="0" smtClean="0">
                <a:latin typeface="Century Gothic" panose="020B0502020202020204" pitchFamily="34" charset="0"/>
              </a:rPr>
              <a:t>COVID-19</a:t>
            </a:r>
            <a:r>
              <a:rPr lang="de-DE" dirty="0"/>
              <a:t/>
            </a:r>
            <a:br>
              <a:rPr lang="de-DE" dirty="0"/>
            </a:br>
            <a:endParaRPr lang="de-DE" dirty="0"/>
          </a:p>
        </p:txBody>
      </p:sp>
      <p:pic>
        <p:nvPicPr>
          <p:cNvPr id="18" name="Grafik 17"/>
          <p:cNvPicPr/>
          <p:nvPr/>
        </p:nvPicPr>
        <p:blipFill>
          <a:blip r:embed="rId2"/>
          <a:stretch>
            <a:fillRect/>
          </a:stretch>
        </p:blipFill>
        <p:spPr>
          <a:xfrm>
            <a:off x="3435992" y="1106750"/>
            <a:ext cx="390699" cy="358872"/>
          </a:xfrm>
          <a:prstGeom prst="rect">
            <a:avLst/>
          </a:prstGeom>
        </p:spPr>
      </p:pic>
      <p:pic>
        <p:nvPicPr>
          <p:cNvPr id="21" name="image3.jpg" descr="Header image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4793826" y="1106750"/>
            <a:ext cx="1948815" cy="290830"/>
          </a:xfrm>
          <a:prstGeom prst="rect">
            <a:avLst/>
          </a:prstGeom>
          <a:ln/>
        </p:spPr>
      </p:pic>
      <p:pic>
        <p:nvPicPr>
          <p:cNvPr id="22" name="image1.png" descr="Gesamtlogo_KJPP neu_transparent (2).gif"/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7464830" y="946397"/>
            <a:ext cx="1484320" cy="508837"/>
          </a:xfrm>
          <a:prstGeom prst="rect">
            <a:avLst/>
          </a:prstGeom>
          <a:ln/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5258" y="2028598"/>
            <a:ext cx="6045200" cy="4307205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825" y="3952550"/>
            <a:ext cx="1734744" cy="2656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730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520042" y="475732"/>
            <a:ext cx="10515600" cy="941330"/>
          </a:xfrm>
        </p:spPr>
        <p:txBody>
          <a:bodyPr>
            <a:normAutofit fontScale="90000"/>
          </a:bodyPr>
          <a:lstStyle/>
          <a:p>
            <a:pPr algn="ctr"/>
            <a:r>
              <a:rPr lang="de-DE" sz="1300" b="1" dirty="0" smtClean="0">
                <a:latin typeface="Century Gothic" panose="020B0502020202020204" pitchFamily="34" charset="0"/>
              </a:rPr>
              <a:t/>
            </a:r>
            <a:br>
              <a:rPr lang="de-DE" sz="1300" b="1" dirty="0" smtClean="0">
                <a:latin typeface="Century Gothic" panose="020B0502020202020204" pitchFamily="34" charset="0"/>
              </a:rPr>
            </a:br>
            <a:r>
              <a:rPr lang="de-DE" sz="1300" b="1" dirty="0" smtClean="0">
                <a:latin typeface="Century Gothic" panose="020B0502020202020204" pitchFamily="34" charset="0"/>
              </a:rPr>
              <a:t>Befragung </a:t>
            </a:r>
            <a:r>
              <a:rPr lang="de-DE" sz="1300" b="1" dirty="0">
                <a:latin typeface="Century Gothic" panose="020B0502020202020204" pitchFamily="34" charset="0"/>
              </a:rPr>
              <a:t>von Fachkräften in der Versorgung von Kindern und Jugendlichen unter Zuhilfenahme von Telefon und Online Tools </a:t>
            </a:r>
            <a:r>
              <a:rPr lang="de-DE" sz="1300" b="1" dirty="0" smtClean="0">
                <a:latin typeface="Century Gothic" panose="020B0502020202020204" pitchFamily="34" charset="0"/>
              </a:rPr>
              <a:t/>
            </a:r>
            <a:br>
              <a:rPr lang="de-DE" sz="1300" b="1" dirty="0" smtClean="0">
                <a:latin typeface="Century Gothic" panose="020B0502020202020204" pitchFamily="34" charset="0"/>
              </a:rPr>
            </a:br>
            <a:r>
              <a:rPr lang="de-DE" sz="1300" b="1" dirty="0" smtClean="0">
                <a:latin typeface="Century Gothic" panose="020B0502020202020204" pitchFamily="34" charset="0"/>
              </a:rPr>
              <a:t>in </a:t>
            </a:r>
            <a:r>
              <a:rPr lang="de-DE" sz="1300" b="1" dirty="0">
                <a:latin typeface="Century Gothic" panose="020B0502020202020204" pitchFamily="34" charset="0"/>
              </a:rPr>
              <a:t>der Zeit des „Lock down“ aufgrund </a:t>
            </a:r>
            <a:r>
              <a:rPr lang="de-DE" sz="1300" b="1" dirty="0" smtClean="0">
                <a:latin typeface="Century Gothic" panose="020B0502020202020204" pitchFamily="34" charset="0"/>
              </a:rPr>
              <a:t>COVID-19</a:t>
            </a:r>
            <a:r>
              <a:rPr lang="de-DE" dirty="0"/>
              <a:t/>
            </a:r>
            <a:br>
              <a:rPr lang="de-DE" dirty="0"/>
            </a:br>
            <a:endParaRPr lang="de-DE" dirty="0"/>
          </a:p>
        </p:txBody>
      </p:sp>
      <p:pic>
        <p:nvPicPr>
          <p:cNvPr id="18" name="Grafik 17"/>
          <p:cNvPicPr/>
          <p:nvPr/>
        </p:nvPicPr>
        <p:blipFill>
          <a:blip r:embed="rId2"/>
          <a:stretch>
            <a:fillRect/>
          </a:stretch>
        </p:blipFill>
        <p:spPr>
          <a:xfrm>
            <a:off x="3435992" y="1106750"/>
            <a:ext cx="390699" cy="358872"/>
          </a:xfrm>
          <a:prstGeom prst="rect">
            <a:avLst/>
          </a:prstGeom>
        </p:spPr>
      </p:pic>
      <p:pic>
        <p:nvPicPr>
          <p:cNvPr id="21" name="image3.jpg" descr="Header image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4793826" y="1106750"/>
            <a:ext cx="1948815" cy="290830"/>
          </a:xfrm>
          <a:prstGeom prst="rect">
            <a:avLst/>
          </a:prstGeom>
          <a:ln/>
        </p:spPr>
      </p:pic>
      <p:pic>
        <p:nvPicPr>
          <p:cNvPr id="22" name="image1.png" descr="Gesamtlogo_KJPP neu_transparent (2).gif"/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7464830" y="946397"/>
            <a:ext cx="1484320" cy="508837"/>
          </a:xfrm>
          <a:prstGeom prst="rect">
            <a:avLst/>
          </a:prstGeom>
          <a:ln/>
        </p:spPr>
      </p:pic>
      <p:sp>
        <p:nvSpPr>
          <p:cNvPr id="3" name="Textfeld 2"/>
          <p:cNvSpPr txBox="1"/>
          <p:nvPr/>
        </p:nvSpPr>
        <p:spPr>
          <a:xfrm>
            <a:off x="1228725" y="2402378"/>
            <a:ext cx="988539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de-DE" dirty="0" smtClean="0"/>
              <a:t>Teilstrukturiertes Interview</a:t>
            </a:r>
          </a:p>
          <a:p>
            <a:endParaRPr lang="de-DE" dirty="0" smtClean="0"/>
          </a:p>
          <a:p>
            <a:pPr marL="285750" indent="-285750">
              <a:buFontTx/>
              <a:buChar char="-"/>
            </a:pPr>
            <a:r>
              <a:rPr lang="de-DE" dirty="0" smtClean="0"/>
              <a:t>Region: Industrieviertel</a:t>
            </a:r>
          </a:p>
          <a:p>
            <a:endParaRPr lang="de-DE" dirty="0" smtClean="0"/>
          </a:p>
          <a:p>
            <a:pPr marL="285750" indent="-285750">
              <a:buFontTx/>
              <a:buChar char="-"/>
            </a:pPr>
            <a:r>
              <a:rPr lang="de-DE" dirty="0" smtClean="0"/>
              <a:t>Teilnehmer: Personen, die mit Kinder, Jugendlichen und Familien arbeiten</a:t>
            </a:r>
          </a:p>
          <a:p>
            <a:pPr marL="285750" indent="-285750">
              <a:buFontTx/>
              <a:buChar char="-"/>
            </a:pPr>
            <a:endParaRPr lang="de-DE" dirty="0"/>
          </a:p>
          <a:p>
            <a:pPr marL="285750" indent="-285750">
              <a:buFontTx/>
              <a:buChar char="-"/>
            </a:pPr>
            <a:r>
              <a:rPr lang="de-DE" dirty="0" smtClean="0"/>
              <a:t>Output: keine Publikation, sondern gemeinsames Speichern, Verstehen und Weiterentwickeln. </a:t>
            </a:r>
          </a:p>
          <a:p>
            <a:pPr lvl="1"/>
            <a:r>
              <a:rPr lang="de-DE" dirty="0"/>
              <a:t>	 </a:t>
            </a:r>
            <a:r>
              <a:rPr lang="de-DE" dirty="0" smtClean="0"/>
              <a:t>  Aber : Verbreitung des Wissens</a:t>
            </a:r>
          </a:p>
          <a:p>
            <a:pPr marL="285750" indent="-285750">
              <a:buFontTx/>
              <a:buChar char="-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16497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520042" y="475732"/>
            <a:ext cx="10515600" cy="941330"/>
          </a:xfrm>
        </p:spPr>
        <p:txBody>
          <a:bodyPr>
            <a:normAutofit fontScale="90000"/>
          </a:bodyPr>
          <a:lstStyle/>
          <a:p>
            <a:pPr algn="ctr"/>
            <a:r>
              <a:rPr lang="de-DE" sz="1300" b="1" dirty="0" smtClean="0">
                <a:latin typeface="Century Gothic" panose="020B0502020202020204" pitchFamily="34" charset="0"/>
              </a:rPr>
              <a:t/>
            </a:r>
            <a:br>
              <a:rPr lang="de-DE" sz="1300" b="1" dirty="0" smtClean="0">
                <a:latin typeface="Century Gothic" panose="020B0502020202020204" pitchFamily="34" charset="0"/>
              </a:rPr>
            </a:br>
            <a:r>
              <a:rPr lang="de-DE" sz="1300" b="1" dirty="0" smtClean="0">
                <a:latin typeface="Century Gothic" panose="020B0502020202020204" pitchFamily="34" charset="0"/>
              </a:rPr>
              <a:t>Befragung </a:t>
            </a:r>
            <a:r>
              <a:rPr lang="de-DE" sz="1300" b="1" dirty="0">
                <a:latin typeface="Century Gothic" panose="020B0502020202020204" pitchFamily="34" charset="0"/>
              </a:rPr>
              <a:t>von Fachkräften in der Versorgung von Kindern und Jugendlichen unter Zuhilfenahme von Telefon und Online Tools </a:t>
            </a:r>
            <a:r>
              <a:rPr lang="de-DE" sz="1300" b="1" dirty="0" smtClean="0">
                <a:latin typeface="Century Gothic" panose="020B0502020202020204" pitchFamily="34" charset="0"/>
              </a:rPr>
              <a:t/>
            </a:r>
            <a:br>
              <a:rPr lang="de-DE" sz="1300" b="1" dirty="0" smtClean="0">
                <a:latin typeface="Century Gothic" panose="020B0502020202020204" pitchFamily="34" charset="0"/>
              </a:rPr>
            </a:br>
            <a:r>
              <a:rPr lang="de-DE" sz="1300" b="1" dirty="0" smtClean="0">
                <a:latin typeface="Century Gothic" panose="020B0502020202020204" pitchFamily="34" charset="0"/>
              </a:rPr>
              <a:t>in </a:t>
            </a:r>
            <a:r>
              <a:rPr lang="de-DE" sz="1300" b="1" dirty="0">
                <a:latin typeface="Century Gothic" panose="020B0502020202020204" pitchFamily="34" charset="0"/>
              </a:rPr>
              <a:t>der Zeit des „Lock down“ aufgrund </a:t>
            </a:r>
            <a:r>
              <a:rPr lang="de-DE" sz="1300" b="1" dirty="0" smtClean="0">
                <a:latin typeface="Century Gothic" panose="020B0502020202020204" pitchFamily="34" charset="0"/>
              </a:rPr>
              <a:t>COVID-19</a:t>
            </a:r>
            <a:r>
              <a:rPr lang="de-DE" dirty="0"/>
              <a:t/>
            </a:r>
            <a:br>
              <a:rPr lang="de-DE" dirty="0"/>
            </a:br>
            <a:endParaRPr lang="de-DE" dirty="0"/>
          </a:p>
        </p:txBody>
      </p:sp>
      <p:pic>
        <p:nvPicPr>
          <p:cNvPr id="18" name="Grafik 17"/>
          <p:cNvPicPr/>
          <p:nvPr/>
        </p:nvPicPr>
        <p:blipFill>
          <a:blip r:embed="rId2"/>
          <a:stretch>
            <a:fillRect/>
          </a:stretch>
        </p:blipFill>
        <p:spPr>
          <a:xfrm>
            <a:off x="3435992" y="1106750"/>
            <a:ext cx="390699" cy="358872"/>
          </a:xfrm>
          <a:prstGeom prst="rect">
            <a:avLst/>
          </a:prstGeom>
        </p:spPr>
      </p:pic>
      <p:pic>
        <p:nvPicPr>
          <p:cNvPr id="21" name="image3.jpg" descr="Header image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4793826" y="1106750"/>
            <a:ext cx="1948815" cy="290830"/>
          </a:xfrm>
          <a:prstGeom prst="rect">
            <a:avLst/>
          </a:prstGeom>
          <a:ln/>
        </p:spPr>
      </p:pic>
      <p:pic>
        <p:nvPicPr>
          <p:cNvPr id="22" name="image1.png" descr="Gesamtlogo_KJPP neu_transparent (2).gif"/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7464830" y="946397"/>
            <a:ext cx="1484320" cy="508837"/>
          </a:xfrm>
          <a:prstGeom prst="rect">
            <a:avLst/>
          </a:prstGeom>
          <a:ln/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34427" y="2363818"/>
            <a:ext cx="4720460" cy="3540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21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520042" y="475732"/>
            <a:ext cx="10515600" cy="941330"/>
          </a:xfrm>
        </p:spPr>
        <p:txBody>
          <a:bodyPr>
            <a:normAutofit fontScale="90000"/>
          </a:bodyPr>
          <a:lstStyle/>
          <a:p>
            <a:pPr algn="ctr"/>
            <a:r>
              <a:rPr lang="de-DE" sz="1300" b="1" dirty="0" smtClean="0">
                <a:latin typeface="Century Gothic" panose="020B0502020202020204" pitchFamily="34" charset="0"/>
              </a:rPr>
              <a:t/>
            </a:r>
            <a:br>
              <a:rPr lang="de-DE" sz="1300" b="1" dirty="0" smtClean="0">
                <a:latin typeface="Century Gothic" panose="020B0502020202020204" pitchFamily="34" charset="0"/>
              </a:rPr>
            </a:br>
            <a:r>
              <a:rPr lang="de-DE" sz="1300" b="1" dirty="0" smtClean="0">
                <a:latin typeface="Century Gothic" panose="020B0502020202020204" pitchFamily="34" charset="0"/>
              </a:rPr>
              <a:t>Befragung </a:t>
            </a:r>
            <a:r>
              <a:rPr lang="de-DE" sz="1300" b="1" dirty="0">
                <a:latin typeface="Century Gothic" panose="020B0502020202020204" pitchFamily="34" charset="0"/>
              </a:rPr>
              <a:t>von Fachkräften in der Versorgung von Kindern und Jugendlichen unter Zuhilfenahme von Telefon und Online Tools </a:t>
            </a:r>
            <a:r>
              <a:rPr lang="de-DE" sz="1300" b="1" dirty="0" smtClean="0">
                <a:latin typeface="Century Gothic" panose="020B0502020202020204" pitchFamily="34" charset="0"/>
              </a:rPr>
              <a:t/>
            </a:r>
            <a:br>
              <a:rPr lang="de-DE" sz="1300" b="1" dirty="0" smtClean="0">
                <a:latin typeface="Century Gothic" panose="020B0502020202020204" pitchFamily="34" charset="0"/>
              </a:rPr>
            </a:br>
            <a:r>
              <a:rPr lang="de-DE" sz="1300" b="1" dirty="0" smtClean="0">
                <a:latin typeface="Century Gothic" panose="020B0502020202020204" pitchFamily="34" charset="0"/>
              </a:rPr>
              <a:t>in </a:t>
            </a:r>
            <a:r>
              <a:rPr lang="de-DE" sz="1300" b="1" dirty="0">
                <a:latin typeface="Century Gothic" panose="020B0502020202020204" pitchFamily="34" charset="0"/>
              </a:rPr>
              <a:t>der Zeit des „Lock down“ aufgrund </a:t>
            </a:r>
            <a:r>
              <a:rPr lang="de-DE" sz="1300" b="1" dirty="0" smtClean="0">
                <a:latin typeface="Century Gothic" panose="020B0502020202020204" pitchFamily="34" charset="0"/>
              </a:rPr>
              <a:t>COVID-19</a:t>
            </a:r>
            <a:r>
              <a:rPr lang="de-DE" dirty="0"/>
              <a:t/>
            </a:r>
            <a:br>
              <a:rPr lang="de-DE" dirty="0"/>
            </a:br>
            <a:endParaRPr lang="de-DE" dirty="0"/>
          </a:p>
        </p:txBody>
      </p:sp>
      <p:pic>
        <p:nvPicPr>
          <p:cNvPr id="18" name="Grafik 17"/>
          <p:cNvPicPr/>
          <p:nvPr/>
        </p:nvPicPr>
        <p:blipFill>
          <a:blip r:embed="rId2"/>
          <a:stretch>
            <a:fillRect/>
          </a:stretch>
        </p:blipFill>
        <p:spPr>
          <a:xfrm>
            <a:off x="3435992" y="1106750"/>
            <a:ext cx="390699" cy="358872"/>
          </a:xfrm>
          <a:prstGeom prst="rect">
            <a:avLst/>
          </a:prstGeom>
        </p:spPr>
      </p:pic>
      <p:pic>
        <p:nvPicPr>
          <p:cNvPr id="21" name="image3.jpg" descr="Header image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4793826" y="1106750"/>
            <a:ext cx="1948815" cy="290830"/>
          </a:xfrm>
          <a:prstGeom prst="rect">
            <a:avLst/>
          </a:prstGeom>
          <a:ln/>
        </p:spPr>
      </p:pic>
      <p:pic>
        <p:nvPicPr>
          <p:cNvPr id="22" name="image1.png" descr="Gesamtlogo_KJPP neu_transparent (2).gif"/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7464830" y="946397"/>
            <a:ext cx="1484320" cy="508837"/>
          </a:xfrm>
          <a:prstGeom prst="rect">
            <a:avLst/>
          </a:prstGeom>
          <a:ln/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0196" y="1745188"/>
            <a:ext cx="6070138" cy="481817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825" y="3952550"/>
            <a:ext cx="1734744" cy="2656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141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520042" y="475732"/>
            <a:ext cx="10515600" cy="941330"/>
          </a:xfrm>
        </p:spPr>
        <p:txBody>
          <a:bodyPr>
            <a:normAutofit fontScale="90000"/>
          </a:bodyPr>
          <a:lstStyle/>
          <a:p>
            <a:pPr algn="ctr"/>
            <a:r>
              <a:rPr lang="de-DE" sz="1300" b="1" dirty="0" smtClean="0">
                <a:latin typeface="Century Gothic" panose="020B0502020202020204" pitchFamily="34" charset="0"/>
              </a:rPr>
              <a:t/>
            </a:r>
            <a:br>
              <a:rPr lang="de-DE" sz="1300" b="1" dirty="0" smtClean="0">
                <a:latin typeface="Century Gothic" panose="020B0502020202020204" pitchFamily="34" charset="0"/>
              </a:rPr>
            </a:br>
            <a:r>
              <a:rPr lang="de-DE" sz="1300" b="1" dirty="0" smtClean="0">
                <a:latin typeface="Century Gothic" panose="020B0502020202020204" pitchFamily="34" charset="0"/>
              </a:rPr>
              <a:t>Befragung </a:t>
            </a:r>
            <a:r>
              <a:rPr lang="de-DE" sz="1300" b="1" dirty="0">
                <a:latin typeface="Century Gothic" panose="020B0502020202020204" pitchFamily="34" charset="0"/>
              </a:rPr>
              <a:t>von Fachkräften in der Versorgung von Kindern und Jugendlichen unter Zuhilfenahme von Telefon und Online Tools </a:t>
            </a:r>
            <a:r>
              <a:rPr lang="de-DE" sz="1300" b="1" dirty="0" smtClean="0">
                <a:latin typeface="Century Gothic" panose="020B0502020202020204" pitchFamily="34" charset="0"/>
              </a:rPr>
              <a:t/>
            </a:r>
            <a:br>
              <a:rPr lang="de-DE" sz="1300" b="1" dirty="0" smtClean="0">
                <a:latin typeface="Century Gothic" panose="020B0502020202020204" pitchFamily="34" charset="0"/>
              </a:rPr>
            </a:br>
            <a:r>
              <a:rPr lang="de-DE" sz="1300" b="1" dirty="0" smtClean="0">
                <a:latin typeface="Century Gothic" panose="020B0502020202020204" pitchFamily="34" charset="0"/>
              </a:rPr>
              <a:t>in </a:t>
            </a:r>
            <a:r>
              <a:rPr lang="de-DE" sz="1300" b="1" dirty="0">
                <a:latin typeface="Century Gothic" panose="020B0502020202020204" pitchFamily="34" charset="0"/>
              </a:rPr>
              <a:t>der Zeit des „Lock down“ aufgrund </a:t>
            </a:r>
            <a:r>
              <a:rPr lang="de-DE" sz="1300" b="1" dirty="0" smtClean="0">
                <a:latin typeface="Century Gothic" panose="020B0502020202020204" pitchFamily="34" charset="0"/>
              </a:rPr>
              <a:t>COVID-19</a:t>
            </a:r>
            <a:r>
              <a:rPr lang="de-DE" dirty="0"/>
              <a:t/>
            </a:r>
            <a:br>
              <a:rPr lang="de-DE" dirty="0"/>
            </a:br>
            <a:endParaRPr lang="de-DE" dirty="0"/>
          </a:p>
        </p:txBody>
      </p:sp>
      <p:pic>
        <p:nvPicPr>
          <p:cNvPr id="18" name="Grafik 17"/>
          <p:cNvPicPr/>
          <p:nvPr/>
        </p:nvPicPr>
        <p:blipFill>
          <a:blip r:embed="rId2"/>
          <a:stretch>
            <a:fillRect/>
          </a:stretch>
        </p:blipFill>
        <p:spPr>
          <a:xfrm>
            <a:off x="3435992" y="1106750"/>
            <a:ext cx="390699" cy="358872"/>
          </a:xfrm>
          <a:prstGeom prst="rect">
            <a:avLst/>
          </a:prstGeom>
        </p:spPr>
      </p:pic>
      <p:pic>
        <p:nvPicPr>
          <p:cNvPr id="21" name="image3.jpg" descr="Header image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4793826" y="1106750"/>
            <a:ext cx="1948815" cy="290830"/>
          </a:xfrm>
          <a:prstGeom prst="rect">
            <a:avLst/>
          </a:prstGeom>
          <a:ln/>
        </p:spPr>
      </p:pic>
      <p:pic>
        <p:nvPicPr>
          <p:cNvPr id="22" name="image1.png" descr="Gesamtlogo_KJPP neu_transparent (2).gif"/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7464830" y="946397"/>
            <a:ext cx="1484320" cy="508837"/>
          </a:xfrm>
          <a:prstGeom prst="rect">
            <a:avLst/>
          </a:prstGeom>
          <a:ln/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149" y="2028598"/>
            <a:ext cx="3195746" cy="4427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498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520042" y="475732"/>
            <a:ext cx="10515600" cy="941330"/>
          </a:xfrm>
        </p:spPr>
        <p:txBody>
          <a:bodyPr>
            <a:normAutofit fontScale="90000"/>
          </a:bodyPr>
          <a:lstStyle/>
          <a:p>
            <a:pPr algn="ctr"/>
            <a:r>
              <a:rPr lang="de-DE" sz="1300" b="1" dirty="0" smtClean="0">
                <a:latin typeface="Century Gothic" panose="020B0502020202020204" pitchFamily="34" charset="0"/>
              </a:rPr>
              <a:t/>
            </a:r>
            <a:br>
              <a:rPr lang="de-DE" sz="1300" b="1" dirty="0" smtClean="0">
                <a:latin typeface="Century Gothic" panose="020B0502020202020204" pitchFamily="34" charset="0"/>
              </a:rPr>
            </a:br>
            <a:r>
              <a:rPr lang="de-DE" sz="1300" b="1" dirty="0" smtClean="0">
                <a:latin typeface="Century Gothic" panose="020B0502020202020204" pitchFamily="34" charset="0"/>
              </a:rPr>
              <a:t>Befragung </a:t>
            </a:r>
            <a:r>
              <a:rPr lang="de-DE" sz="1300" b="1" dirty="0">
                <a:latin typeface="Century Gothic" panose="020B0502020202020204" pitchFamily="34" charset="0"/>
              </a:rPr>
              <a:t>von Fachkräften in der Versorgung von Kindern und Jugendlichen unter Zuhilfenahme von Telefon und Online Tools </a:t>
            </a:r>
            <a:r>
              <a:rPr lang="de-DE" sz="1300" b="1" dirty="0" smtClean="0">
                <a:latin typeface="Century Gothic" panose="020B0502020202020204" pitchFamily="34" charset="0"/>
              </a:rPr>
              <a:t/>
            </a:r>
            <a:br>
              <a:rPr lang="de-DE" sz="1300" b="1" dirty="0" smtClean="0">
                <a:latin typeface="Century Gothic" panose="020B0502020202020204" pitchFamily="34" charset="0"/>
              </a:rPr>
            </a:br>
            <a:r>
              <a:rPr lang="de-DE" sz="1300" b="1" dirty="0" smtClean="0">
                <a:latin typeface="Century Gothic" panose="020B0502020202020204" pitchFamily="34" charset="0"/>
              </a:rPr>
              <a:t>in </a:t>
            </a:r>
            <a:r>
              <a:rPr lang="de-DE" sz="1300" b="1" dirty="0">
                <a:latin typeface="Century Gothic" panose="020B0502020202020204" pitchFamily="34" charset="0"/>
              </a:rPr>
              <a:t>der Zeit des „Lock down“ aufgrund </a:t>
            </a:r>
            <a:r>
              <a:rPr lang="de-DE" sz="1300" b="1" dirty="0" smtClean="0">
                <a:latin typeface="Century Gothic" panose="020B0502020202020204" pitchFamily="34" charset="0"/>
              </a:rPr>
              <a:t>COVID-19</a:t>
            </a:r>
            <a:r>
              <a:rPr lang="de-DE" dirty="0"/>
              <a:t/>
            </a:r>
            <a:br>
              <a:rPr lang="de-DE" dirty="0"/>
            </a:br>
            <a:endParaRPr lang="de-DE" dirty="0"/>
          </a:p>
        </p:txBody>
      </p:sp>
      <p:pic>
        <p:nvPicPr>
          <p:cNvPr id="18" name="Grafik 17"/>
          <p:cNvPicPr/>
          <p:nvPr/>
        </p:nvPicPr>
        <p:blipFill>
          <a:blip r:embed="rId2"/>
          <a:stretch>
            <a:fillRect/>
          </a:stretch>
        </p:blipFill>
        <p:spPr>
          <a:xfrm>
            <a:off x="3435992" y="1106750"/>
            <a:ext cx="390699" cy="358872"/>
          </a:xfrm>
          <a:prstGeom prst="rect">
            <a:avLst/>
          </a:prstGeom>
        </p:spPr>
      </p:pic>
      <p:pic>
        <p:nvPicPr>
          <p:cNvPr id="21" name="image3.jpg" descr="Header image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4793826" y="1106750"/>
            <a:ext cx="1948815" cy="290830"/>
          </a:xfrm>
          <a:prstGeom prst="rect">
            <a:avLst/>
          </a:prstGeom>
          <a:ln/>
        </p:spPr>
      </p:pic>
      <p:pic>
        <p:nvPicPr>
          <p:cNvPr id="22" name="image1.png" descr="Gesamtlogo_KJPP neu_transparent (2).gif"/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7464830" y="946397"/>
            <a:ext cx="1484320" cy="508837"/>
          </a:xfrm>
          <a:prstGeom prst="rect">
            <a:avLst/>
          </a:prstGeom>
          <a:ln/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542" y="1887727"/>
            <a:ext cx="3532541" cy="4398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088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520042" y="475732"/>
            <a:ext cx="10515600" cy="941330"/>
          </a:xfrm>
        </p:spPr>
        <p:txBody>
          <a:bodyPr>
            <a:normAutofit fontScale="90000"/>
          </a:bodyPr>
          <a:lstStyle/>
          <a:p>
            <a:pPr algn="ctr"/>
            <a:r>
              <a:rPr lang="de-DE" sz="1300" b="1" dirty="0" smtClean="0">
                <a:latin typeface="Century Gothic" panose="020B0502020202020204" pitchFamily="34" charset="0"/>
              </a:rPr>
              <a:t/>
            </a:r>
            <a:br>
              <a:rPr lang="de-DE" sz="1300" b="1" dirty="0" smtClean="0">
                <a:latin typeface="Century Gothic" panose="020B0502020202020204" pitchFamily="34" charset="0"/>
              </a:rPr>
            </a:br>
            <a:r>
              <a:rPr lang="de-DE" sz="1300" b="1" dirty="0" smtClean="0">
                <a:latin typeface="Century Gothic" panose="020B0502020202020204" pitchFamily="34" charset="0"/>
              </a:rPr>
              <a:t>Befragung </a:t>
            </a:r>
            <a:r>
              <a:rPr lang="de-DE" sz="1300" b="1" dirty="0">
                <a:latin typeface="Century Gothic" panose="020B0502020202020204" pitchFamily="34" charset="0"/>
              </a:rPr>
              <a:t>von Fachkräften in der Versorgung von Kindern und Jugendlichen unter Zuhilfenahme von Telefon und Online Tools </a:t>
            </a:r>
            <a:r>
              <a:rPr lang="de-DE" sz="1300" b="1" dirty="0" smtClean="0">
                <a:latin typeface="Century Gothic" panose="020B0502020202020204" pitchFamily="34" charset="0"/>
              </a:rPr>
              <a:t/>
            </a:r>
            <a:br>
              <a:rPr lang="de-DE" sz="1300" b="1" dirty="0" smtClean="0">
                <a:latin typeface="Century Gothic" panose="020B0502020202020204" pitchFamily="34" charset="0"/>
              </a:rPr>
            </a:br>
            <a:r>
              <a:rPr lang="de-DE" sz="1300" b="1" dirty="0" smtClean="0">
                <a:latin typeface="Century Gothic" panose="020B0502020202020204" pitchFamily="34" charset="0"/>
              </a:rPr>
              <a:t>in </a:t>
            </a:r>
            <a:r>
              <a:rPr lang="de-DE" sz="1300" b="1" dirty="0">
                <a:latin typeface="Century Gothic" panose="020B0502020202020204" pitchFamily="34" charset="0"/>
              </a:rPr>
              <a:t>der Zeit des „Lock down“ aufgrund </a:t>
            </a:r>
            <a:r>
              <a:rPr lang="de-DE" sz="1300" b="1" dirty="0" smtClean="0">
                <a:latin typeface="Century Gothic" panose="020B0502020202020204" pitchFamily="34" charset="0"/>
              </a:rPr>
              <a:t>COVID-19</a:t>
            </a:r>
            <a:r>
              <a:rPr lang="de-DE" dirty="0"/>
              <a:t/>
            </a:r>
            <a:br>
              <a:rPr lang="de-DE" dirty="0"/>
            </a:br>
            <a:endParaRPr lang="de-DE" dirty="0"/>
          </a:p>
        </p:txBody>
      </p:sp>
      <p:pic>
        <p:nvPicPr>
          <p:cNvPr id="18" name="Grafik 17"/>
          <p:cNvPicPr/>
          <p:nvPr/>
        </p:nvPicPr>
        <p:blipFill>
          <a:blip r:embed="rId2"/>
          <a:stretch>
            <a:fillRect/>
          </a:stretch>
        </p:blipFill>
        <p:spPr>
          <a:xfrm>
            <a:off x="3435992" y="1106750"/>
            <a:ext cx="390699" cy="358872"/>
          </a:xfrm>
          <a:prstGeom prst="rect">
            <a:avLst/>
          </a:prstGeom>
        </p:spPr>
      </p:pic>
      <p:pic>
        <p:nvPicPr>
          <p:cNvPr id="21" name="image3.jpg" descr="Header image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4793826" y="1106750"/>
            <a:ext cx="1948815" cy="290830"/>
          </a:xfrm>
          <a:prstGeom prst="rect">
            <a:avLst/>
          </a:prstGeom>
          <a:ln/>
        </p:spPr>
      </p:pic>
      <p:pic>
        <p:nvPicPr>
          <p:cNvPr id="22" name="image1.png" descr="Gesamtlogo_KJPP neu_transparent (2).gif"/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7464830" y="946397"/>
            <a:ext cx="1484320" cy="508837"/>
          </a:xfrm>
          <a:prstGeom prst="rect">
            <a:avLst/>
          </a:prstGeom>
          <a:ln/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42" y="1796287"/>
            <a:ext cx="4439403" cy="4356164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5527964" y="2163639"/>
            <a:ext cx="571915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Gut, dass wir Gehör finden vs. Erwartungen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Wunsch sich vorbereiten zu können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Leitungspositionen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Vielfache Beschäftigungen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Rückschau schwierig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de-DE" sz="20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sehr </a:t>
            </a:r>
            <a:r>
              <a:rPr lang="de-DE" sz="2000" dirty="0"/>
              <a:t>unterschiedliche </a:t>
            </a:r>
            <a:r>
              <a:rPr lang="de-DE" sz="2000" dirty="0" smtClean="0"/>
              <a:t>Erfahrungen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3735023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520042" y="475732"/>
            <a:ext cx="10515600" cy="941330"/>
          </a:xfrm>
        </p:spPr>
        <p:txBody>
          <a:bodyPr>
            <a:normAutofit fontScale="90000"/>
          </a:bodyPr>
          <a:lstStyle/>
          <a:p>
            <a:pPr algn="ctr"/>
            <a:r>
              <a:rPr lang="de-DE" sz="1300" b="1" dirty="0" smtClean="0">
                <a:latin typeface="Century Gothic" panose="020B0502020202020204" pitchFamily="34" charset="0"/>
              </a:rPr>
              <a:t/>
            </a:r>
            <a:br>
              <a:rPr lang="de-DE" sz="1300" b="1" dirty="0" smtClean="0">
                <a:latin typeface="Century Gothic" panose="020B0502020202020204" pitchFamily="34" charset="0"/>
              </a:rPr>
            </a:br>
            <a:r>
              <a:rPr lang="de-DE" sz="1300" b="1" dirty="0" smtClean="0">
                <a:latin typeface="Century Gothic" panose="020B0502020202020204" pitchFamily="34" charset="0"/>
              </a:rPr>
              <a:t>Befragung </a:t>
            </a:r>
            <a:r>
              <a:rPr lang="de-DE" sz="1300" b="1" dirty="0">
                <a:latin typeface="Century Gothic" panose="020B0502020202020204" pitchFamily="34" charset="0"/>
              </a:rPr>
              <a:t>von Fachkräften in der Versorgung von Kindern und Jugendlichen unter Zuhilfenahme von Telefon und Online Tools </a:t>
            </a:r>
            <a:r>
              <a:rPr lang="de-DE" sz="1300" b="1" dirty="0" smtClean="0">
                <a:latin typeface="Century Gothic" panose="020B0502020202020204" pitchFamily="34" charset="0"/>
              </a:rPr>
              <a:t/>
            </a:r>
            <a:br>
              <a:rPr lang="de-DE" sz="1300" b="1" dirty="0" smtClean="0">
                <a:latin typeface="Century Gothic" panose="020B0502020202020204" pitchFamily="34" charset="0"/>
              </a:rPr>
            </a:br>
            <a:r>
              <a:rPr lang="de-DE" sz="1300" b="1" dirty="0" smtClean="0">
                <a:latin typeface="Century Gothic" panose="020B0502020202020204" pitchFamily="34" charset="0"/>
              </a:rPr>
              <a:t>in </a:t>
            </a:r>
            <a:r>
              <a:rPr lang="de-DE" sz="1300" b="1" dirty="0">
                <a:latin typeface="Century Gothic" panose="020B0502020202020204" pitchFamily="34" charset="0"/>
              </a:rPr>
              <a:t>der Zeit des „Lock down“ aufgrund </a:t>
            </a:r>
            <a:r>
              <a:rPr lang="de-DE" sz="1300" b="1" dirty="0" smtClean="0">
                <a:latin typeface="Century Gothic" panose="020B0502020202020204" pitchFamily="34" charset="0"/>
              </a:rPr>
              <a:t>COVID-19</a:t>
            </a:r>
            <a:r>
              <a:rPr lang="de-DE" dirty="0"/>
              <a:t/>
            </a:r>
            <a:br>
              <a:rPr lang="de-DE" dirty="0"/>
            </a:br>
            <a:endParaRPr lang="de-DE" dirty="0"/>
          </a:p>
        </p:txBody>
      </p:sp>
      <p:pic>
        <p:nvPicPr>
          <p:cNvPr id="18" name="Grafik 17"/>
          <p:cNvPicPr/>
          <p:nvPr/>
        </p:nvPicPr>
        <p:blipFill>
          <a:blip r:embed="rId2"/>
          <a:stretch>
            <a:fillRect/>
          </a:stretch>
        </p:blipFill>
        <p:spPr>
          <a:xfrm>
            <a:off x="3435992" y="1106750"/>
            <a:ext cx="390699" cy="358872"/>
          </a:xfrm>
          <a:prstGeom prst="rect">
            <a:avLst/>
          </a:prstGeom>
        </p:spPr>
      </p:pic>
      <p:pic>
        <p:nvPicPr>
          <p:cNvPr id="21" name="image3.jpg" descr="Header image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4793826" y="1106750"/>
            <a:ext cx="1948815" cy="290830"/>
          </a:xfrm>
          <a:prstGeom prst="rect">
            <a:avLst/>
          </a:prstGeom>
          <a:ln/>
        </p:spPr>
      </p:pic>
      <p:pic>
        <p:nvPicPr>
          <p:cNvPr id="22" name="image1.png" descr="Gesamtlogo_KJPP neu_transparent (2).gif"/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7464830" y="946397"/>
            <a:ext cx="1484320" cy="508837"/>
          </a:xfrm>
          <a:prstGeom prst="rect">
            <a:avLst/>
          </a:prstGeom>
          <a:ln/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5422" y="2763129"/>
            <a:ext cx="3085514" cy="2314136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3435992" y="1925899"/>
            <a:ext cx="818387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2400" dirty="0" smtClean="0"/>
              <a:t>Elternarbeit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2400" dirty="0" smtClean="0"/>
              <a:t>Vereinzelt: bessere Nutzung des Angebots 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2400" dirty="0" smtClean="0"/>
              <a:t>Zunehmende Dauer: sinkende Compliance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2400" dirty="0" smtClean="0"/>
              <a:t>Mehr Kontakte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2400" dirty="0" smtClean="0"/>
              <a:t>Einblick in Lebensrealitäten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2400" dirty="0" smtClean="0"/>
              <a:t>Generation Smartphone ist nicht unbedingt ein Fan der Videotelefonie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de-DE" sz="2400" dirty="0" smtClean="0"/>
          </a:p>
        </p:txBody>
      </p:sp>
    </p:spTree>
    <p:extLst>
      <p:ext uri="{BB962C8B-B14F-4D97-AF65-F5344CB8AC3E}">
        <p14:creationId xmlns:p14="http://schemas.microsoft.com/office/powerpoint/2010/main" val="1205263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520042" y="475732"/>
            <a:ext cx="10515600" cy="941330"/>
          </a:xfrm>
        </p:spPr>
        <p:txBody>
          <a:bodyPr>
            <a:normAutofit fontScale="90000"/>
          </a:bodyPr>
          <a:lstStyle/>
          <a:p>
            <a:pPr algn="ctr"/>
            <a:r>
              <a:rPr lang="de-DE" sz="1300" b="1" dirty="0" smtClean="0">
                <a:latin typeface="Century Gothic" panose="020B0502020202020204" pitchFamily="34" charset="0"/>
              </a:rPr>
              <a:t/>
            </a:r>
            <a:br>
              <a:rPr lang="de-DE" sz="1300" b="1" dirty="0" smtClean="0">
                <a:latin typeface="Century Gothic" panose="020B0502020202020204" pitchFamily="34" charset="0"/>
              </a:rPr>
            </a:br>
            <a:r>
              <a:rPr lang="de-DE" sz="1300" b="1" dirty="0" smtClean="0">
                <a:latin typeface="Century Gothic" panose="020B0502020202020204" pitchFamily="34" charset="0"/>
              </a:rPr>
              <a:t>Befragung </a:t>
            </a:r>
            <a:r>
              <a:rPr lang="de-DE" sz="1300" b="1" dirty="0">
                <a:latin typeface="Century Gothic" panose="020B0502020202020204" pitchFamily="34" charset="0"/>
              </a:rPr>
              <a:t>von Fachkräften in der Versorgung von Kindern und Jugendlichen unter Zuhilfenahme von Telefon und Online Tools </a:t>
            </a:r>
            <a:r>
              <a:rPr lang="de-DE" sz="1300" b="1" dirty="0" smtClean="0">
                <a:latin typeface="Century Gothic" panose="020B0502020202020204" pitchFamily="34" charset="0"/>
              </a:rPr>
              <a:t/>
            </a:r>
            <a:br>
              <a:rPr lang="de-DE" sz="1300" b="1" dirty="0" smtClean="0">
                <a:latin typeface="Century Gothic" panose="020B0502020202020204" pitchFamily="34" charset="0"/>
              </a:rPr>
            </a:br>
            <a:r>
              <a:rPr lang="de-DE" sz="1300" b="1" dirty="0" smtClean="0">
                <a:latin typeface="Century Gothic" panose="020B0502020202020204" pitchFamily="34" charset="0"/>
              </a:rPr>
              <a:t>in </a:t>
            </a:r>
            <a:r>
              <a:rPr lang="de-DE" sz="1300" b="1" dirty="0">
                <a:latin typeface="Century Gothic" panose="020B0502020202020204" pitchFamily="34" charset="0"/>
              </a:rPr>
              <a:t>der Zeit des „Lock down“ aufgrund </a:t>
            </a:r>
            <a:r>
              <a:rPr lang="de-DE" sz="1300" b="1" dirty="0" smtClean="0">
                <a:latin typeface="Century Gothic" panose="020B0502020202020204" pitchFamily="34" charset="0"/>
              </a:rPr>
              <a:t>COVID-19</a:t>
            </a:r>
            <a:r>
              <a:rPr lang="de-DE" dirty="0"/>
              <a:t/>
            </a:r>
            <a:br>
              <a:rPr lang="de-DE" dirty="0"/>
            </a:br>
            <a:endParaRPr lang="de-DE" dirty="0"/>
          </a:p>
        </p:txBody>
      </p:sp>
      <p:pic>
        <p:nvPicPr>
          <p:cNvPr id="18" name="Grafik 17"/>
          <p:cNvPicPr/>
          <p:nvPr/>
        </p:nvPicPr>
        <p:blipFill>
          <a:blip r:embed="rId2"/>
          <a:stretch>
            <a:fillRect/>
          </a:stretch>
        </p:blipFill>
        <p:spPr>
          <a:xfrm>
            <a:off x="3435992" y="1106750"/>
            <a:ext cx="390699" cy="358872"/>
          </a:xfrm>
          <a:prstGeom prst="rect">
            <a:avLst/>
          </a:prstGeom>
        </p:spPr>
      </p:pic>
      <p:pic>
        <p:nvPicPr>
          <p:cNvPr id="21" name="image3.jpg" descr="Header image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4793826" y="1106750"/>
            <a:ext cx="1948815" cy="290830"/>
          </a:xfrm>
          <a:prstGeom prst="rect">
            <a:avLst/>
          </a:prstGeom>
          <a:ln/>
        </p:spPr>
      </p:pic>
      <p:pic>
        <p:nvPicPr>
          <p:cNvPr id="22" name="image1.png" descr="Gesamtlogo_KJPP neu_transparent (2).gif"/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7464830" y="946397"/>
            <a:ext cx="1484320" cy="508837"/>
          </a:xfrm>
          <a:prstGeom prst="rect">
            <a:avLst/>
          </a:prstGeom>
          <a:ln/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5422" y="2763129"/>
            <a:ext cx="3085514" cy="2314136"/>
          </a:xfrm>
          <a:prstGeom prst="rect">
            <a:avLst/>
          </a:prstGeom>
        </p:spPr>
      </p:pic>
      <p:sp>
        <p:nvSpPr>
          <p:cNvPr id="2" name="Rechteck 1"/>
          <p:cNvSpPr/>
          <p:nvPr/>
        </p:nvSpPr>
        <p:spPr>
          <a:xfrm>
            <a:off x="3047999" y="2274838"/>
            <a:ext cx="754241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2400" dirty="0" smtClean="0"/>
              <a:t>Vorbereitung zur Videotelefonie (Datenschutz) war sehr aufwändig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2400" dirty="0" smtClean="0"/>
              <a:t>Nachteile: Material, Gefühle, Wahrnehmungsprozesse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2400" dirty="0" smtClean="0"/>
              <a:t>Privatsphäre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2400" dirty="0" smtClean="0"/>
              <a:t>Gute Möglichkeit, Kontakt zu halten, aber kein Ersatz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2400" dirty="0" smtClean="0"/>
              <a:t>Rasch wieder „Normalität“ nach Ende des Lock Down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2703873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520042" y="475732"/>
            <a:ext cx="10515600" cy="941330"/>
          </a:xfrm>
        </p:spPr>
        <p:txBody>
          <a:bodyPr>
            <a:normAutofit fontScale="90000"/>
          </a:bodyPr>
          <a:lstStyle/>
          <a:p>
            <a:pPr algn="ctr"/>
            <a:r>
              <a:rPr lang="de-DE" sz="1300" b="1" dirty="0" smtClean="0">
                <a:latin typeface="Century Gothic" panose="020B0502020202020204" pitchFamily="34" charset="0"/>
              </a:rPr>
              <a:t/>
            </a:r>
            <a:br>
              <a:rPr lang="de-DE" sz="1300" b="1" dirty="0" smtClean="0">
                <a:latin typeface="Century Gothic" panose="020B0502020202020204" pitchFamily="34" charset="0"/>
              </a:rPr>
            </a:br>
            <a:r>
              <a:rPr lang="de-DE" sz="1300" b="1" dirty="0" smtClean="0">
                <a:latin typeface="Century Gothic" panose="020B0502020202020204" pitchFamily="34" charset="0"/>
              </a:rPr>
              <a:t>Befragung </a:t>
            </a:r>
            <a:r>
              <a:rPr lang="de-DE" sz="1300" b="1" dirty="0">
                <a:latin typeface="Century Gothic" panose="020B0502020202020204" pitchFamily="34" charset="0"/>
              </a:rPr>
              <a:t>von Fachkräften in der Versorgung von Kindern und Jugendlichen unter Zuhilfenahme von Telefon und Online Tools </a:t>
            </a:r>
            <a:r>
              <a:rPr lang="de-DE" sz="1300" b="1" dirty="0" smtClean="0">
                <a:latin typeface="Century Gothic" panose="020B0502020202020204" pitchFamily="34" charset="0"/>
              </a:rPr>
              <a:t/>
            </a:r>
            <a:br>
              <a:rPr lang="de-DE" sz="1300" b="1" dirty="0" smtClean="0">
                <a:latin typeface="Century Gothic" panose="020B0502020202020204" pitchFamily="34" charset="0"/>
              </a:rPr>
            </a:br>
            <a:r>
              <a:rPr lang="de-DE" sz="1300" b="1" dirty="0" smtClean="0">
                <a:latin typeface="Century Gothic" panose="020B0502020202020204" pitchFamily="34" charset="0"/>
              </a:rPr>
              <a:t>in </a:t>
            </a:r>
            <a:r>
              <a:rPr lang="de-DE" sz="1300" b="1" dirty="0">
                <a:latin typeface="Century Gothic" panose="020B0502020202020204" pitchFamily="34" charset="0"/>
              </a:rPr>
              <a:t>der Zeit des „Lock down“ aufgrund </a:t>
            </a:r>
            <a:r>
              <a:rPr lang="de-DE" sz="1300" b="1" dirty="0" smtClean="0">
                <a:latin typeface="Century Gothic" panose="020B0502020202020204" pitchFamily="34" charset="0"/>
              </a:rPr>
              <a:t>COVID-19</a:t>
            </a:r>
            <a:r>
              <a:rPr lang="de-DE" dirty="0"/>
              <a:t/>
            </a:r>
            <a:br>
              <a:rPr lang="de-DE" dirty="0"/>
            </a:br>
            <a:endParaRPr lang="de-DE" dirty="0"/>
          </a:p>
        </p:txBody>
      </p:sp>
      <p:pic>
        <p:nvPicPr>
          <p:cNvPr id="18" name="Grafik 17"/>
          <p:cNvPicPr/>
          <p:nvPr/>
        </p:nvPicPr>
        <p:blipFill>
          <a:blip r:embed="rId2"/>
          <a:stretch>
            <a:fillRect/>
          </a:stretch>
        </p:blipFill>
        <p:spPr>
          <a:xfrm>
            <a:off x="3435992" y="1106750"/>
            <a:ext cx="390699" cy="358872"/>
          </a:xfrm>
          <a:prstGeom prst="rect">
            <a:avLst/>
          </a:prstGeom>
        </p:spPr>
      </p:pic>
      <p:pic>
        <p:nvPicPr>
          <p:cNvPr id="21" name="image3.jpg" descr="Header image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4793826" y="1106750"/>
            <a:ext cx="1948815" cy="290830"/>
          </a:xfrm>
          <a:prstGeom prst="rect">
            <a:avLst/>
          </a:prstGeom>
          <a:ln/>
        </p:spPr>
      </p:pic>
      <p:pic>
        <p:nvPicPr>
          <p:cNvPr id="22" name="image1.png" descr="Gesamtlogo_KJPP neu_transparent (2).gif"/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7464830" y="946397"/>
            <a:ext cx="1484320" cy="508837"/>
          </a:xfrm>
          <a:prstGeom prst="rect">
            <a:avLst/>
          </a:prstGeom>
          <a:ln/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64474" y="2562300"/>
            <a:ext cx="4269612" cy="3202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413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646</Words>
  <Application>Microsoft Office PowerPoint</Application>
  <PresentationFormat>Breitbild</PresentationFormat>
  <Paragraphs>62</Paragraphs>
  <Slides>16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Century Gothic</vt:lpstr>
      <vt:lpstr>Verdana</vt:lpstr>
      <vt:lpstr>Office</vt:lpstr>
      <vt:lpstr>  Befragung von Fachkräften in der Versorgung von Kindern und Jugendlichen unter Zuhilfenahme von Telefon und Online Tools in der Zeit des „Lock down“ aufgrund COVID-19 </vt:lpstr>
      <vt:lpstr> Befragung von Fachkräften in der Versorgung von Kindern und Jugendlichen unter Zuhilfenahme von Telefon und Online Tools  in der Zeit des „Lock down“ aufgrund COVID-19 </vt:lpstr>
      <vt:lpstr> Befragung von Fachkräften in der Versorgung von Kindern und Jugendlichen unter Zuhilfenahme von Telefon und Online Tools  in der Zeit des „Lock down“ aufgrund COVID-19 </vt:lpstr>
      <vt:lpstr> Befragung von Fachkräften in der Versorgung von Kindern und Jugendlichen unter Zuhilfenahme von Telefon und Online Tools  in der Zeit des „Lock down“ aufgrund COVID-19 </vt:lpstr>
      <vt:lpstr> Befragung von Fachkräften in der Versorgung von Kindern und Jugendlichen unter Zuhilfenahme von Telefon und Online Tools  in der Zeit des „Lock down“ aufgrund COVID-19 </vt:lpstr>
      <vt:lpstr> Befragung von Fachkräften in der Versorgung von Kindern und Jugendlichen unter Zuhilfenahme von Telefon und Online Tools  in der Zeit des „Lock down“ aufgrund COVID-19 </vt:lpstr>
      <vt:lpstr> Befragung von Fachkräften in der Versorgung von Kindern und Jugendlichen unter Zuhilfenahme von Telefon und Online Tools  in der Zeit des „Lock down“ aufgrund COVID-19 </vt:lpstr>
      <vt:lpstr> Befragung von Fachkräften in der Versorgung von Kindern und Jugendlichen unter Zuhilfenahme von Telefon und Online Tools  in der Zeit des „Lock down“ aufgrund COVID-19 </vt:lpstr>
      <vt:lpstr> Befragung von Fachkräften in der Versorgung von Kindern und Jugendlichen unter Zuhilfenahme von Telefon und Online Tools  in der Zeit des „Lock down“ aufgrund COVID-19 </vt:lpstr>
      <vt:lpstr> Befragung von Fachkräften in der Versorgung von Kindern und Jugendlichen unter Zuhilfenahme von Telefon und Online Tools  in der Zeit des „Lock down“ aufgrund COVID-19 </vt:lpstr>
      <vt:lpstr> Befragung von Fachkräften in der Versorgung von Kindern und Jugendlichen unter Zuhilfenahme von Telefon und Online Tools  in der Zeit des „Lock down“ aufgrund COVID-19 </vt:lpstr>
      <vt:lpstr> Befragung von Fachkräften in der Versorgung von Kindern und Jugendlichen unter Zuhilfenahme von Telefon und Online Tools  in der Zeit des „Lock down“ aufgrund COVID-19 </vt:lpstr>
      <vt:lpstr> Befragung von Fachkräften in der Versorgung von Kindern und Jugendlichen unter Zuhilfenahme von Telefon und Online Tools  in der Zeit des „Lock down“ aufgrund COVID-19 </vt:lpstr>
      <vt:lpstr> Befragung von Fachkräften in der Versorgung von Kindern und Jugendlichen unter Zuhilfenahme von Telefon und Online Tools  in der Zeit des „Lock down“ aufgrund COVID-19 </vt:lpstr>
      <vt:lpstr> Befragung von Fachkräften in der Versorgung von Kindern und Jugendlichen unter Zuhilfenahme von Telefon und Online Tools  in der Zeit des „Lock down“ aufgrund COVID-19 </vt:lpstr>
      <vt:lpstr> Befragung von Fachkräften in der Versorgung von Kindern und Jugendlichen unter Zuhilfenahme von Telefon und Online Tools  in der Zeit des „Lock down“ aufgrund COVID-19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Befragung von Fachkräften in der Versorgung von Kindern und Jugendlichen unter Zuhilfenahme von Telefon und Online Tools in der Zeit des „Lock down“ aufgrund COVID-19</dc:title>
  <dc:creator>Haslinger Michaela, LK Mödling</dc:creator>
  <cp:lastModifiedBy>Haslinger Michaela, LK Mödling</cp:lastModifiedBy>
  <cp:revision>10</cp:revision>
  <cp:lastPrinted>2020-06-18T09:50:21Z</cp:lastPrinted>
  <dcterms:created xsi:type="dcterms:W3CDTF">2020-06-18T06:58:01Z</dcterms:created>
  <dcterms:modified xsi:type="dcterms:W3CDTF">2020-06-19T14:42:07Z</dcterms:modified>
</cp:coreProperties>
</file>